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355" r:id="rId5"/>
    <p:sldId id="320" r:id="rId6"/>
    <p:sldId id="321" r:id="rId7"/>
    <p:sldId id="261" r:id="rId8"/>
    <p:sldId id="322" r:id="rId9"/>
    <p:sldId id="323" r:id="rId10"/>
    <p:sldId id="267" r:id="rId11"/>
    <p:sldId id="268" r:id="rId12"/>
    <p:sldId id="324" r:id="rId13"/>
    <p:sldId id="270" r:id="rId14"/>
    <p:sldId id="271" r:id="rId15"/>
    <p:sldId id="297" r:id="rId16"/>
    <p:sldId id="331" r:id="rId17"/>
    <p:sldId id="300" r:id="rId18"/>
    <p:sldId id="337" r:id="rId19"/>
    <p:sldId id="301" r:id="rId20"/>
    <p:sldId id="302" r:id="rId21"/>
    <p:sldId id="303" r:id="rId22"/>
    <p:sldId id="304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46" r:id="rId31"/>
    <p:sldId id="347" r:id="rId32"/>
    <p:sldId id="283" r:id="rId33"/>
    <p:sldId id="328" r:id="rId34"/>
    <p:sldId id="349" r:id="rId35"/>
    <p:sldId id="350" r:id="rId36"/>
    <p:sldId id="285" r:id="rId37"/>
    <p:sldId id="286" r:id="rId38"/>
    <p:sldId id="287" r:id="rId39"/>
    <p:sldId id="325" r:id="rId40"/>
    <p:sldId id="326" r:id="rId41"/>
    <p:sldId id="288" r:id="rId42"/>
    <p:sldId id="351" r:id="rId43"/>
    <p:sldId id="352" r:id="rId44"/>
    <p:sldId id="353" r:id="rId45"/>
    <p:sldId id="357" r:id="rId46"/>
    <p:sldId id="356" r:id="rId47"/>
    <p:sldId id="329" r:id="rId48"/>
    <p:sldId id="306" r:id="rId49"/>
    <p:sldId id="308" r:id="rId50"/>
    <p:sldId id="307" r:id="rId51"/>
    <p:sldId id="309" r:id="rId52"/>
    <p:sldId id="310" r:id="rId53"/>
    <p:sldId id="293" r:id="rId54"/>
    <p:sldId id="327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36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EF765-E452-4AF2-B34A-BFCF427A8BC2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DCE50-5866-4C7D-87C7-6FB6C818061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BDCE50-5866-4C7D-87C7-6FB6C8180615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C32A3-B915-4F4D-8EF0-A164E20E460F}" type="datetimeFigureOut">
              <a:rPr lang="pl-PL" smtClean="0"/>
              <a:pPr/>
              <a:t>21.10.2019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44454-80A6-4656-ADAB-223B0BEC4B0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Jacki\Desktop\pre%20-%20d&#378;\1.wm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11.wma" TargetMode="Externa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2.wm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13.wma" TargetMode="Externa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4.wma" TargetMode="Externa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5.wma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6.wma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7.wma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8.wma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9.wma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0.wma" TargetMode="Externa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.wma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1.wma" TargetMode="Externa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2.wma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3.wma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24.wma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25.wma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26.wma" TargetMode="Externa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27.wma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28.wma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29.wma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30.wma" TargetMode="Externa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file:///C:\Users\Jacki\Desktop\pre%20-%20d&#378;\4.wma" TargetMode="External"/><Relationship Id="rId1" Type="http://schemas.openxmlformats.org/officeDocument/2006/relationships/audio" Target="file:///C:\Users\Jacki\Desktop\pre%20-%20d&#378;\3.wma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1.wma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2.wma" TargetMode="Externa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3.wma" TargetMode="Externa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4.wma" TargetMode="Externa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5.wma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6.wma" TargetMode="Externa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37.wma" TargetMode="Externa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38.wma" TargetMode="Externa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39.wma" TargetMode="Externa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audio" Target="file:///C:\Users\Jacki\Desktop\pre%20-%20d&#378;\42.wma" TargetMode="External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17" Type="http://schemas.openxmlformats.org/officeDocument/2006/relationships/image" Target="../media/image126.png"/><Relationship Id="rId2" Type="http://schemas.openxmlformats.org/officeDocument/2006/relationships/audio" Target="file:///C:\Users\Jacki\Desktop\pre%20-%20d&#378;\41.wma" TargetMode="External"/><Relationship Id="rId16" Type="http://schemas.openxmlformats.org/officeDocument/2006/relationships/image" Target="../media/image125.png"/><Relationship Id="rId1" Type="http://schemas.openxmlformats.org/officeDocument/2006/relationships/audio" Target="file:///C:\Users\Jacki\Desktop\pre%20-%20d&#378;\40.wma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0.png"/><Relationship Id="rId5" Type="http://schemas.openxmlformats.org/officeDocument/2006/relationships/audio" Target="file:///C:\Users\Jacki\Desktop\pre%20-%20d&#378;\44.wma" TargetMode="External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audio" Target="file:///C:\Users\Jacki\Desktop\pre%20-%20d&#378;\43.wma" TargetMode="External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9.wma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45.wma" TargetMode="Externa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46.wma" TargetMode="External"/><Relationship Id="rId4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47.wma" TargetMode="External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48.wma" TargetMode="External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1.png"/><Relationship Id="rId2" Type="http://schemas.openxmlformats.org/officeDocument/2006/relationships/audio" Target="file:///C:\Users\Jacki\Desktop\pre%20-%20d&#378;\50.wma" TargetMode="External"/><Relationship Id="rId1" Type="http://schemas.openxmlformats.org/officeDocument/2006/relationships/audio" Target="file:///C:\Users\Jacki\Desktop\pre%20-%20d&#378;\49.wma" TargetMode="Externa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51.wma" TargetMode="Externa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52.wma" TargetMode="Externa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3.wma" TargetMode="External"/><Relationship Id="rId4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4.wma" TargetMode="External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5.wma" TargetMode="Externa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56.wma" TargetMode="Externa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7.wma" TargetMode="External"/><Relationship Id="rId4" Type="http://schemas.openxmlformats.org/officeDocument/2006/relationships/image" Target="../media/image1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8.wma" TargetMode="Externa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59.wma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Jacki\Desktop\pre%20-%20d&#378;\60.wma" TargetMode="External"/><Relationship Id="rId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6.wm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7.wma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Jacki\Desktop\pre%20-%20d&#378;\8.wma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Jacki\Desktop\pre%20-%20d&#378;\10.wma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9552" y="2420888"/>
            <a:ext cx="81843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i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Fermentacje w procesach przygotowywania żywności</a:t>
            </a:r>
            <a:endParaRPr lang="pl-PL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68456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39552" y="5157192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i="1" dirty="0"/>
              <a:t>Wydzielający się w procesie fermentacji CO</a:t>
            </a:r>
            <a:r>
              <a:rPr lang="pl-PL" b="1" i="1" baseline="-25000" dirty="0"/>
              <a:t>2</a:t>
            </a:r>
            <a:r>
              <a:rPr lang="pl-PL" b="1" i="1" dirty="0"/>
              <a:t> jest odpowiedzialny </a:t>
            </a:r>
            <a:br>
              <a:rPr lang="pl-PL" b="1" i="1" dirty="0"/>
            </a:br>
            <a:r>
              <a:rPr lang="pl-PL" b="1" i="1" dirty="0"/>
              <a:t>za porowatą strukturą pieczywa.</a:t>
            </a:r>
          </a:p>
          <a:p>
            <a:pPr algn="ctr"/>
            <a:r>
              <a:rPr lang="pl-PL" b="1" i="1" dirty="0"/>
              <a:t>Podczas pieczenia – w wysokiej temperaturze – drożdże giną. Powstające </a:t>
            </a:r>
            <a:br>
              <a:rPr lang="pl-PL" b="1" i="1" dirty="0"/>
            </a:br>
            <a:r>
              <a:rPr lang="pl-PL" b="1" i="1" dirty="0"/>
              <a:t>gazy nadają chlebowi gąbczastą strukturę.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64704"/>
            <a:ext cx="6769461" cy="40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20672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</a:rPr>
              <a:t>Doświadczenie2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/>
              <a:t>	Problem badawczy - </a:t>
            </a:r>
            <a:r>
              <a:rPr lang="pl-PL" dirty="0"/>
              <a:t>Jaki gaz jest produktem procesu fermentacji zachodzącego z udziałem drożdży?</a:t>
            </a:r>
          </a:p>
          <a:p>
            <a:pPr>
              <a:buNone/>
            </a:pPr>
            <a:r>
              <a:rPr lang="pl-PL" b="1" dirty="0"/>
              <a:t>	Hipoteza - </a:t>
            </a:r>
            <a:r>
              <a:rPr lang="pl-PL" dirty="0"/>
              <a:t>Jednym z produktów fermentacji zachodzącej z udziałem drożdży jest tlenek węgla(IV).</a:t>
            </a:r>
          </a:p>
          <a:p>
            <a:pPr>
              <a:buNone/>
            </a:pPr>
            <a:r>
              <a:rPr lang="pl-PL" dirty="0"/>
              <a:t>	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1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64688" y="0"/>
            <a:ext cx="304800" cy="304800"/>
          </a:xfrm>
          <a:prstGeom prst="rect">
            <a:avLst/>
          </a:prstGeo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323528" y="429309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Co będzie potrzebne: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dag drożdży, cukier, woda, </a:t>
            </a:r>
            <a:r>
              <a:rPr kumimoji="0" lang="pl-PL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woda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wapienna, kolba stożkowa z korkiem z rurką odprowadzającą, zlewka, łyżeczka.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1"/>
            <a:ext cx="8834449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18862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4221088"/>
            <a:ext cx="8965504" cy="2448272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endParaRPr lang="pl-PL" sz="2800" dirty="0"/>
          </a:p>
          <a:p>
            <a:pPr algn="just">
              <a:buNone/>
            </a:pPr>
            <a:r>
              <a:rPr lang="pl-PL" sz="2800" dirty="0"/>
              <a:t>	Powstające pęcherzyki gazu powodują mętnienie wody wapiennej. Wydzielający się gaz to tlenek węgla (IV). Drożdże wytwarzają enzym – </a:t>
            </a:r>
            <a:r>
              <a:rPr lang="pl-PL" sz="2800" b="1" u="sng" dirty="0">
                <a:solidFill>
                  <a:srgbClr val="FF0000"/>
                </a:solidFill>
              </a:rPr>
              <a:t>zymazę,</a:t>
            </a:r>
            <a:r>
              <a:rPr lang="pl-PL" sz="2800" dirty="0"/>
              <a:t> który rozkłada cukier na CO</a:t>
            </a:r>
            <a:r>
              <a:rPr lang="pl-PL" sz="2800" baseline="-25000" dirty="0"/>
              <a:t>2 </a:t>
            </a:r>
            <a:br>
              <a:rPr lang="pl-PL" sz="2800" baseline="-25000" dirty="0"/>
            </a:br>
            <a:r>
              <a:rPr lang="pl-PL" sz="2800" dirty="0"/>
              <a:t>i C</a:t>
            </a:r>
            <a:r>
              <a:rPr lang="pl-PL" sz="2800" baseline="-25000" dirty="0"/>
              <a:t>2</a:t>
            </a:r>
            <a:r>
              <a:rPr lang="pl-PL" sz="2800" dirty="0"/>
              <a:t>H</a:t>
            </a:r>
            <a:r>
              <a:rPr lang="pl-PL" sz="2800" baseline="-25000" dirty="0"/>
              <a:t>5</a:t>
            </a:r>
            <a:r>
              <a:rPr lang="pl-PL" sz="2800" dirty="0"/>
              <a:t>OH.</a:t>
            </a:r>
          </a:p>
          <a:p>
            <a:pPr>
              <a:buNone/>
            </a:pPr>
            <a:endParaRPr lang="pl-PL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0054"/>
            <a:ext cx="5904656" cy="362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259632" y="3861048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i="1" dirty="0"/>
              <a:t>Pod wpływem gazu wydzielającego się podczas fermentacji alkoholowej woda wapienna mętnieje</a:t>
            </a:r>
          </a:p>
        </p:txBody>
      </p:sp>
      <p:pic>
        <p:nvPicPr>
          <p:cNvPr id="8" name="1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33264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260648"/>
            <a:ext cx="8712968" cy="3168352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b="1" u="sng" dirty="0">
                <a:solidFill>
                  <a:srgbClr val="FF0000"/>
                </a:solidFill>
              </a:rPr>
              <a:t>Fermentacja alkoholowa</a:t>
            </a:r>
            <a:r>
              <a:rPr lang="pl-PL" dirty="0"/>
              <a:t> zachodzi pod wpływem enzymów wytwarzanych przez drożdże, które rozkładają cukier (np. z soku owocowego) na etanol (alkohol etylowy) i tlenek węgla(IV).</a:t>
            </a:r>
            <a:br>
              <a:rPr lang="pl-PL" dirty="0"/>
            </a:br>
            <a:r>
              <a:rPr lang="pl-PL" dirty="0"/>
              <a:t>Proces fermentacji alkoholowej przebiega zgodnie z równaniem: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7"/>
            <a:ext cx="9144000" cy="242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332640" y="0"/>
            <a:ext cx="304800" cy="304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76672"/>
            <a:ext cx="8496944" cy="577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Przemysłowa produkcja alkoholu</a:t>
            </a:r>
            <a:endParaRPr lang="pl-PL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870224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04648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6531" y="1196752"/>
            <a:ext cx="467746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4958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8155" y="3501008"/>
            <a:ext cx="4605845" cy="26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1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40464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24744"/>
            <a:ext cx="814881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8255800" cy="4203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1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17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626239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852936"/>
            <a:ext cx="6651747" cy="342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decel="100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0" decel="100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404664"/>
            <a:ext cx="7272808" cy="1944216"/>
          </a:xfrm>
        </p:spPr>
        <p:txBody>
          <a:bodyPr/>
          <a:lstStyle/>
          <a:p>
            <a:pPr>
              <a:buNone/>
            </a:pPr>
            <a:r>
              <a:rPr lang="pl-PL" dirty="0"/>
              <a:t>	Czysty etanol wyodrębnia się przez </a:t>
            </a:r>
            <a:r>
              <a:rPr lang="pl-PL" b="1" u="sng" dirty="0">
                <a:solidFill>
                  <a:srgbClr val="FF0000"/>
                </a:solidFill>
              </a:rPr>
              <a:t>rektyfikację (wielokrotną destylację)</a:t>
            </a:r>
            <a:r>
              <a:rPr lang="pl-PL" dirty="0"/>
              <a:t>.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499403" cy="444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0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0464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547664" y="5661248"/>
            <a:ext cx="6192688" cy="83671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4000" b="1" dirty="0"/>
              <a:t>	</a:t>
            </a:r>
            <a:r>
              <a:rPr lang="pl-PL" sz="4000" b="1" dirty="0">
                <a:solidFill>
                  <a:srgbClr val="FF0000"/>
                </a:solidFill>
              </a:rPr>
              <a:t>procesy biotechnologiczne</a:t>
            </a:r>
            <a:endParaRPr lang="pl-PL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76872"/>
            <a:ext cx="1551295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2656"/>
            <a:ext cx="2304256" cy="158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80728"/>
            <a:ext cx="2041108" cy="1803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764704"/>
            <a:ext cx="15049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załka w dół 6"/>
          <p:cNvSpPr/>
          <p:nvPr/>
        </p:nvSpPr>
        <p:spPr>
          <a:xfrm>
            <a:off x="4355976" y="4797152"/>
            <a:ext cx="504056" cy="72008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990059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7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704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916832"/>
            <a:ext cx="4914859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140968"/>
            <a:ext cx="4608512" cy="340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2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83669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1296144"/>
          </a:xfrm>
        </p:spPr>
        <p:txBody>
          <a:bodyPr/>
          <a:lstStyle/>
          <a:p>
            <a:pPr algn="ctr">
              <a:buNone/>
            </a:pPr>
            <a:r>
              <a:rPr lang="pl-PL" dirty="0"/>
              <a:t>	Otrzymuje się ciecz zawierającą ok. 96% etanolu – </a:t>
            </a:r>
            <a:r>
              <a:rPr lang="pl-PL" b="1" dirty="0"/>
              <a:t>spirytus rektyfikowany </a:t>
            </a:r>
            <a:r>
              <a:rPr lang="pl-PL" dirty="0"/>
              <a:t>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516852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974550"/>
            <a:ext cx="3384376" cy="3534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5328592" cy="306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429000"/>
            <a:ext cx="5616624" cy="322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420888"/>
            <a:ext cx="7507939" cy="42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7056784" cy="213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9268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8049631" cy="533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0"/>
            <a:ext cx="1041396" cy="10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8652611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0"/>
            <a:ext cx="1224136" cy="123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Znalezione obrazy dla zapytania filtrowanie w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077072"/>
            <a:ext cx="2520280" cy="2520280"/>
          </a:xfrm>
          <a:prstGeom prst="rect">
            <a:avLst/>
          </a:prstGeom>
          <a:noFill/>
        </p:spPr>
      </p:pic>
      <p:pic>
        <p:nvPicPr>
          <p:cNvPr id="5" name="2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69268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122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9028057" cy="251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04664"/>
            <a:ext cx="1584176" cy="160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t="6948"/>
          <a:stretch>
            <a:fillRect/>
          </a:stretch>
        </p:blipFill>
        <p:spPr bwMode="auto">
          <a:xfrm>
            <a:off x="2627784" y="186768"/>
            <a:ext cx="6321609" cy="667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8162" y="324046"/>
            <a:ext cx="1584176" cy="160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2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pl-PL" b="1" i="1" dirty="0"/>
              <a:t>Ciekawostka</a:t>
            </a:r>
          </a:p>
        </p:txBody>
      </p:sp>
      <p:pic>
        <p:nvPicPr>
          <p:cNvPr id="4" name="2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31746" name="Picture 2" descr="Znalezione obrazy dla zapytania wino w grecji i rzym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0512" y="1844824"/>
            <a:ext cx="9274282" cy="2941688"/>
          </a:xfrm>
          <a:prstGeom prst="rect">
            <a:avLst/>
          </a:prstGeom>
          <a:noFill/>
        </p:spPr>
      </p:pic>
      <p:pic>
        <p:nvPicPr>
          <p:cNvPr id="31748" name="Picture 4" descr="Znalezione obrazy dla zapytania wino w grecji i rzym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836712"/>
            <a:ext cx="4067505" cy="583264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8.33333E-7 3.55227E-6 L -0.00104 -0.083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8103130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0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6468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96752"/>
            <a:ext cx="8136904" cy="1800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b="1" dirty="0"/>
              <a:t>	 Co wspólnego z biotechnologią ma drożdżówka upieczona według przepisu babci?</a:t>
            </a:r>
            <a:endParaRPr lang="pl-P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3462780" cy="21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828584" y="0"/>
            <a:ext cx="304800" cy="3048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5364088" y="2204864"/>
            <a:ext cx="1670650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25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76672"/>
            <a:ext cx="4248472" cy="26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284984"/>
            <a:ext cx="3412058" cy="263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3717032"/>
            <a:ext cx="4032448" cy="26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4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10116616" y="0"/>
            <a:ext cx="304800" cy="304800"/>
          </a:xfrm>
          <a:prstGeom prst="rect">
            <a:avLst/>
          </a:prstGeom>
        </p:spPr>
      </p:pic>
      <p:pic>
        <p:nvPicPr>
          <p:cNvPr id="60418" name="Picture 2" descr="Znalezione obrazy dla zapytania droÅ¼dÅ¼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548680"/>
            <a:ext cx="2286000" cy="1971676"/>
          </a:xfrm>
          <a:prstGeom prst="rect">
            <a:avLst/>
          </a:prstGeom>
          <a:noFill/>
        </p:spPr>
      </p:pic>
      <p:sp>
        <p:nvSpPr>
          <p:cNvPr id="13" name="Prostokąt 12"/>
          <p:cNvSpPr/>
          <p:nvPr/>
        </p:nvSpPr>
        <p:spPr>
          <a:xfrm>
            <a:off x="611560" y="2852936"/>
            <a:ext cx="79212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80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BioteCHNOLOGIA</a:t>
            </a:r>
            <a:endParaRPr lang="pl-PL" sz="8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grpId="0" nodeType="withEffect">
                                  <p:stCondLst>
                                    <p:cond delay="9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383"/>
                            </p:stCondLst>
                            <p:childTnLst>
                              <p:par>
                                <p:cTn id="2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83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9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14917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8" presetClass="exit" presetSubtype="16" fill="hold" nodeType="withEffect">
                                  <p:stCondLst>
                                    <p:cond delay="24117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xit" presetSubtype="16" fill="hold" nodeType="withEffect">
                                  <p:stCondLst>
                                    <p:cond delay="24117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2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xit" presetSubtype="16" fill="hold" nodeType="withEffect">
                                  <p:stCondLst>
                                    <p:cond delay="24117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xit" presetSubtype="16" fill="hold" nodeType="withEffect">
                                  <p:stCondLst>
                                    <p:cond delay="24117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0" presetClass="entr" presetSubtype="0" fill="hold" grpId="0" nodeType="withEffect">
                                  <p:stCondLst>
                                    <p:cond delay="29117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6" grpId="0"/>
      <p:bldP spid="6" grpId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2. Fermentacja mlekowa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1728192" cy="401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980728"/>
            <a:ext cx="2304256" cy="297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980728"/>
            <a:ext cx="1459573" cy="344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476656" y="0"/>
            <a:ext cx="304800" cy="3048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293096"/>
            <a:ext cx="2524184" cy="219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4149080"/>
            <a:ext cx="2304256" cy="242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4.72222E-6 -4.27382E-6 L -0.00122 -0.387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94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2492896"/>
            <a:ext cx="9654669" cy="23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720"/>
            <a:ext cx="8229600" cy="165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/>
              <a:t>	1. Etapem pierwszym jest hydroliza wchodzącego w skład mleka dwucukru (laktozy) na cukry proste. Odpowiedni enzym przekształca </a:t>
            </a:r>
            <a:r>
              <a:rPr lang="pl-PL" sz="2400" b="1" dirty="0">
                <a:solidFill>
                  <a:srgbClr val="C00000"/>
                </a:solidFill>
              </a:rPr>
              <a:t>laktozę</a:t>
            </a:r>
            <a:r>
              <a:rPr lang="pl-PL" sz="2400" dirty="0"/>
              <a:t> w monosacharydy:</a:t>
            </a:r>
          </a:p>
        </p:txBody>
      </p:sp>
      <p:pic>
        <p:nvPicPr>
          <p:cNvPr id="4" name="3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22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1324744"/>
          </a:xfrm>
        </p:spPr>
        <p:txBody>
          <a:bodyPr/>
          <a:lstStyle/>
          <a:p>
            <a:pPr>
              <a:buNone/>
            </a:pPr>
            <a:r>
              <a:rPr lang="pl-PL" dirty="0"/>
              <a:t>	2. Na drugim etapie przy udziale bakterii mlekowych z glukozy powstaje kwas mlekowy.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25446"/>
            <a:ext cx="9144000" cy="293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64688" y="-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28803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b="1" dirty="0"/>
              <a:t>	Kwas mlekowy </a:t>
            </a:r>
            <a:r>
              <a:rPr lang="pl-PL" dirty="0"/>
              <a:t>to przykład </a:t>
            </a:r>
            <a:r>
              <a:rPr lang="pl-PL" b="1" dirty="0">
                <a:solidFill>
                  <a:srgbClr val="C00000"/>
                </a:solidFill>
              </a:rPr>
              <a:t>hydroksykwasu</a:t>
            </a:r>
            <a:r>
              <a:rPr lang="pl-PL" dirty="0"/>
              <a:t>, </a:t>
            </a:r>
            <a:br>
              <a:rPr lang="pl-PL" dirty="0"/>
            </a:br>
            <a:r>
              <a:rPr lang="pl-PL" dirty="0"/>
              <a:t>w jego cząsteczce występują dwie grupy funkcyjne: </a:t>
            </a:r>
          </a:p>
          <a:p>
            <a:pPr>
              <a:buFont typeface="Wingdings" pitchFamily="2" charset="2"/>
              <a:buChar char="Ø"/>
            </a:pPr>
            <a:r>
              <a:rPr lang="pl-PL" b="1" dirty="0">
                <a:solidFill>
                  <a:srgbClr val="00B050"/>
                </a:solidFill>
              </a:rPr>
              <a:t> grupa karboksylowa</a:t>
            </a:r>
            <a:endParaRPr lang="pl-PL" dirty="0"/>
          </a:p>
          <a:p>
            <a:pPr>
              <a:buFont typeface="Wingdings" pitchFamily="2" charset="2"/>
              <a:buChar char="Ø"/>
            </a:pPr>
            <a:r>
              <a:rPr lang="pl-PL" b="1" dirty="0">
                <a:solidFill>
                  <a:srgbClr val="0070C0"/>
                </a:solidFill>
              </a:rPr>
              <a:t>grupa hydroksylowa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84984"/>
            <a:ext cx="3168352" cy="273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3539524"/>
            <a:ext cx="4104456" cy="248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692696"/>
            <a:ext cx="8820472" cy="1656184"/>
          </a:xfrm>
        </p:spPr>
        <p:txBody>
          <a:bodyPr/>
          <a:lstStyle/>
          <a:p>
            <a:pPr algn="ctr">
              <a:buNone/>
            </a:pPr>
            <a:r>
              <a:rPr lang="pl-PL" dirty="0"/>
              <a:t>	</a:t>
            </a:r>
            <a:r>
              <a:rPr lang="pl-PL" b="1" i="1" dirty="0"/>
              <a:t>Jogurt i kefir są napojami mlecznymi otrzymywanymi z mleka poddanego fermentacji</a:t>
            </a:r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4258800" cy="28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32856"/>
            <a:ext cx="4125504" cy="279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67544" y="5373216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B050"/>
                </a:solidFill>
              </a:rPr>
              <a:t>Napoje mleczne fermentowane cechuje wiele zalet. Charakteryzują się wyższą przyswajalnością składników odżywczych, zawierają w porównaniu z mlekiem mniej laktozy (ważne dla osób z nietolerancją laktozy), mają cenione walory smakowe.</a:t>
            </a:r>
          </a:p>
        </p:txBody>
      </p:sp>
      <p:pic>
        <p:nvPicPr>
          <p:cNvPr id="7" name="3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00" decel="100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l-PL" b="1" i="1" dirty="0"/>
              <a:t>Słodkie mleko jest mieszaniną jednorodną, a kwaśne - niejednorodną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6"/>
            <a:ext cx="3879018" cy="339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trzałka w prawo 6"/>
          <p:cNvSpPr/>
          <p:nvPr/>
        </p:nvSpPr>
        <p:spPr>
          <a:xfrm>
            <a:off x="4499992" y="4725144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 w prawo 8"/>
          <p:cNvSpPr/>
          <p:nvPr/>
        </p:nvSpPr>
        <p:spPr>
          <a:xfrm>
            <a:off x="4499992" y="3068960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68144" y="2996952"/>
            <a:ext cx="1480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</a:rPr>
              <a:t>twaróg</a:t>
            </a:r>
            <a:r>
              <a:rPr lang="pl-PL" sz="3200" dirty="0"/>
              <a:t> 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5796136" y="4653136"/>
            <a:ext cx="174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0B050"/>
                </a:solidFill>
              </a:rPr>
              <a:t>serwatka</a:t>
            </a:r>
            <a:endParaRPr lang="pl-PL" sz="3200" dirty="0"/>
          </a:p>
        </p:txBody>
      </p:sp>
      <p:pic>
        <p:nvPicPr>
          <p:cNvPr id="8" name="3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55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155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 animBg="1"/>
      <p:bldP spid="9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158417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dirty="0"/>
              <a:t>	</a:t>
            </a:r>
            <a:r>
              <a:rPr lang="pl-PL" b="1" dirty="0"/>
              <a:t>Fermentację mlekową wykorzystuje się w przetwórstwie warzywnym do produkcji kiszonek. </a:t>
            </a:r>
          </a:p>
          <a:p>
            <a:pPr algn="ctr">
              <a:buNone/>
            </a:pPr>
            <a:r>
              <a:rPr lang="pl-PL" b="1" dirty="0"/>
              <a:t>Kiszeniu najczęściej poddaje się kapustę i ogórki.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44824"/>
            <a:ext cx="5222758" cy="257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581128"/>
            <a:ext cx="415189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4067944" cy="209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3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69268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7848872" cy="516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26063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88640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i="1" dirty="0"/>
              <a:t>Chleb przygotowany na zakwasie (fot. a) rośnie, podobnie jak inne pieczywo, dzięki obecności tlenku węgla(IV). W tym przypadku substancja ta jest produktem procesów fermentacji zachodzących głównie przy udziale obecnych w zakwasie bakterii kwasu mlekowego. Procesy te dodatkowo wpływają na walory odżywcze i smakowe oraz trwałość chleba (fot. b)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4361591" cy="325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3807213" cy="422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83669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1520" y="404664"/>
            <a:ext cx="49377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Produkcja serów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7717" y="260648"/>
            <a:ext cx="2648699" cy="148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1556792"/>
            <a:ext cx="25079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869160"/>
            <a:ext cx="238425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4221088"/>
            <a:ext cx="1686557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221088"/>
            <a:ext cx="2304256" cy="227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960" y="2276872"/>
            <a:ext cx="2232248" cy="207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trzałka w prawo z wcięciem 14"/>
          <p:cNvSpPr/>
          <p:nvPr/>
        </p:nvSpPr>
        <p:spPr>
          <a:xfrm>
            <a:off x="6300192" y="5589240"/>
            <a:ext cx="720080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 w prawo z wcięciem 15"/>
          <p:cNvSpPr/>
          <p:nvPr/>
        </p:nvSpPr>
        <p:spPr>
          <a:xfrm rot="8139110">
            <a:off x="3011086" y="3917418"/>
            <a:ext cx="720080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 w prawo z wcięciem 16"/>
          <p:cNvSpPr/>
          <p:nvPr/>
        </p:nvSpPr>
        <p:spPr>
          <a:xfrm>
            <a:off x="2987824" y="5301208"/>
            <a:ext cx="720080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prawo z wcięciem 17"/>
          <p:cNvSpPr/>
          <p:nvPr/>
        </p:nvSpPr>
        <p:spPr>
          <a:xfrm rot="1052141">
            <a:off x="3313365" y="2593010"/>
            <a:ext cx="720080" cy="3600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40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14" name="4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19" name="42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20" name="43.wm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6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21" name="44.wm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7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665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665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2000"/>
                                        <p:tgtEl>
                                          <p:spTgt spid="8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432"/>
                            </p:stCondLst>
                            <p:childTnLst>
                              <p:par>
                                <p:cTn id="3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432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48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20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915"/>
                            </p:stCondLst>
                            <p:childTnLst>
                              <p:par>
                                <p:cTn id="5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915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7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2000"/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692"/>
                            </p:stCondLst>
                            <p:childTnLst>
                              <p:par>
                                <p:cTn id="6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692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2000"/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showWhenStopped="0"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4" grpId="0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fika przedstawia umieszczony wÂ Årodku napis biotechnologia, dookoÅa, wÂ podanej kolejnoÅci:informatyka,inÅ¼ynieria, matematyka, fizyka, ekonomia, chemia, biochemia, genetyka, mikrobiologia, ekologia, biologia komÃ³rk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8061004" cy="4660267"/>
          </a:xfrm>
          <a:prstGeom prst="rect">
            <a:avLst/>
          </a:prstGeom>
          <a:noFill/>
        </p:spPr>
      </p:pic>
      <p:pic>
        <p:nvPicPr>
          <p:cNvPr id="4" name="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64688" y="-152400"/>
            <a:ext cx="304800" cy="304800"/>
          </a:xfrm>
          <a:prstGeom prst="rect">
            <a:avLst/>
          </a:prstGeom>
        </p:spPr>
      </p:pic>
      <p:pic>
        <p:nvPicPr>
          <p:cNvPr id="5" name="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548664" y="-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41719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140968"/>
            <a:ext cx="299142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501008"/>
            <a:ext cx="4080089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513442"/>
            <a:ext cx="2880320" cy="226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4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76468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30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l-PL" b="1" i="1" dirty="0"/>
              <a:t>Ciekawostka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4968552" cy="427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259632" y="5589240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/>
              <a:t>Oryginalny ser szwajcarski ma dziury wielkości wiśni</a:t>
            </a:r>
          </a:p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7" name="4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76656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908720"/>
          </a:xfrm>
        </p:spPr>
        <p:txBody>
          <a:bodyPr>
            <a:norm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3. Fermentacja octowa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9144000" cy="4452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/>
              <a:t>Domowa produkcja octu winnego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628800"/>
            <a:ext cx="5256584" cy="436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992216" cy="26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620688"/>
            <a:ext cx="4198053" cy="266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425102"/>
            <a:ext cx="3744416" cy="288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645024"/>
            <a:ext cx="3672408" cy="284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4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0548664" y="188640"/>
            <a:ext cx="304800" cy="304800"/>
          </a:xfrm>
          <a:prstGeom prst="rect">
            <a:avLst/>
          </a:prstGeom>
        </p:spPr>
      </p:pic>
      <p:pic>
        <p:nvPicPr>
          <p:cNvPr id="10" name="50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10476656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489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063773" cy="2745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284984"/>
            <a:ext cx="1872208" cy="338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836712"/>
            <a:ext cx="3240360" cy="573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76468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8388424" cy="273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481736"/>
            <a:ext cx="47525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2"/>
          <p:cNvSpPr txBox="1">
            <a:spLocks/>
          </p:cNvSpPr>
          <p:nvPr/>
        </p:nvSpPr>
        <p:spPr>
          <a:xfrm>
            <a:off x="0" y="188640"/>
            <a:ext cx="889248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Procesy fermentacji mogą zachodzić w warunkach ograniczonego dostępu tlenu – </a:t>
            </a: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fermentacje beztlenowe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np.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fermentacja alkoholowa, fermentacja mlekowa, ale także z udziałem tlenu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 </a:t>
            </a:r>
            <a:r>
              <a:rPr kumimoji="0" lang="pl-PL" sz="2400" b="1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fermentacje tlenowe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np. </a:t>
            </a: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fermentacja octowa</a:t>
            </a: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52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3800" dirty="0"/>
              <a:t>Warto wiedzieć!</a:t>
            </a:r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700808"/>
            <a:ext cx="7420534" cy="327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1403648" y="5229200"/>
            <a:ext cx="6408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Technologia Żywności</a:t>
            </a:r>
          </a:p>
        </p:txBody>
      </p:sp>
      <p:pic>
        <p:nvPicPr>
          <p:cNvPr id="5" name="53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pl-PL" b="1" i="1" dirty="0"/>
              <a:t>Inne przemiany żywności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800" dirty="0"/>
              <a:t>	</a:t>
            </a:r>
          </a:p>
          <a:p>
            <a:pPr>
              <a:buFont typeface="Wingdings" pitchFamily="2" charset="2"/>
              <a:buChar char="ü"/>
            </a:pPr>
            <a:r>
              <a:rPr lang="pl-PL" sz="2800" b="1" dirty="0">
                <a:solidFill>
                  <a:srgbClr val="00B050"/>
                </a:solidFill>
              </a:rPr>
              <a:t>Jełczenie</a:t>
            </a:r>
            <a:r>
              <a:rPr lang="pl-PL" sz="2800" dirty="0"/>
              <a:t> – zachodzi podczas długiego przechowywania tłuszczów; jeżeli jest wynikiem utleniania kwasów tłuszczowych to jest to </a:t>
            </a:r>
            <a:r>
              <a:rPr lang="pl-PL" sz="2800" b="1" dirty="0">
                <a:solidFill>
                  <a:srgbClr val="7030A0"/>
                </a:solidFill>
              </a:rPr>
              <a:t>jełczenie </a:t>
            </a:r>
            <a:r>
              <a:rPr lang="pl-PL" sz="2800" b="1" dirty="0" err="1">
                <a:solidFill>
                  <a:srgbClr val="7030A0"/>
                </a:solidFill>
              </a:rPr>
              <a:t>oksydatywne</a:t>
            </a:r>
            <a:r>
              <a:rPr lang="pl-PL" sz="2800" b="1" dirty="0">
                <a:solidFill>
                  <a:srgbClr val="7030A0"/>
                </a:solidFill>
              </a:rPr>
              <a:t> </a:t>
            </a:r>
            <a:r>
              <a:rPr lang="pl-PL" sz="2800" dirty="0"/>
              <a:t>, a jeśli jest wynikiem uwalniania kwasów tłuszczowych pod wpływem np. enzymów to zachodzi </a:t>
            </a:r>
            <a:r>
              <a:rPr lang="pl-PL" sz="2800" b="1" dirty="0">
                <a:solidFill>
                  <a:srgbClr val="7030A0"/>
                </a:solidFill>
              </a:rPr>
              <a:t>jełczenie hydrolityczne.</a:t>
            </a:r>
          </a:p>
          <a:p>
            <a:pPr>
              <a:buNone/>
            </a:pPr>
            <a:r>
              <a:rPr lang="pl-PL" sz="2800" dirty="0"/>
              <a:t>	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4077072"/>
            <a:ext cx="3815161" cy="255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26063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332656"/>
            <a:ext cx="7920880" cy="33123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sz="3600" dirty="0"/>
              <a:t> </a:t>
            </a:r>
            <a:r>
              <a:rPr lang="pl-PL" sz="3600" b="1" u="sng" dirty="0">
                <a:solidFill>
                  <a:srgbClr val="FF0000"/>
                </a:solidFill>
              </a:rPr>
              <a:t>Fermentacja masłowa</a:t>
            </a:r>
            <a:r>
              <a:rPr lang="pl-PL" sz="3600" dirty="0"/>
              <a:t>:</a:t>
            </a:r>
          </a:p>
          <a:p>
            <a:pPr>
              <a:buFont typeface="Wingdings" pitchFamily="2" charset="2"/>
              <a:buChar char="ü"/>
            </a:pPr>
            <a:endParaRPr lang="pl-PL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39482"/>
          <a:stretch>
            <a:fillRect/>
          </a:stretch>
        </p:blipFill>
        <p:spPr bwMode="auto">
          <a:xfrm>
            <a:off x="0" y="1412776"/>
            <a:ext cx="9144000" cy="8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015823" cy="22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4481023" cy="21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67544" y="213285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glukoza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283968" y="213285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kwas masłowy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588224" y="213285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tlenek węgla (IV)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135888" y="213285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wodór</a:t>
            </a:r>
          </a:p>
        </p:txBody>
      </p:sp>
      <p:pic>
        <p:nvPicPr>
          <p:cNvPr id="10" name="5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76468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nalezione obrazy dla zapytania fermenta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032448" cy="3024336"/>
          </a:xfrm>
          <a:prstGeom prst="rect">
            <a:avLst/>
          </a:prstGeom>
          <a:noFill/>
        </p:spPr>
      </p:pic>
      <p:pic>
        <p:nvPicPr>
          <p:cNvPr id="76802" name="Picture 2" descr="Znalezione obrazy dla zapytania enzym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653136"/>
            <a:ext cx="1174277" cy="1700808"/>
          </a:xfrm>
          <a:prstGeom prst="rect">
            <a:avLst/>
          </a:prstGeom>
          <a:noFill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438972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05064"/>
            <a:ext cx="4320480" cy="254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5517232"/>
            <a:ext cx="1224136" cy="438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699792" y="260648"/>
            <a:ext cx="3745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Fermentacja</a:t>
            </a:r>
          </a:p>
        </p:txBody>
      </p:sp>
      <p:pic>
        <p:nvPicPr>
          <p:cNvPr id="11" name="5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99726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63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463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2337" accel="100000" fill="hold">
                                          <p:stCondLst>
                                            <p:cond delay="1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46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2337" accel="100000" fill="hold">
                                          <p:stCondLst>
                                            <p:cond delay="1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46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2337" accel="100000" fill="hold">
                                          <p:stCondLst>
                                            <p:cond delay="1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48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9" presetClass="entr" presetSubtype="0" accel="100000" fill="hold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7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34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30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8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39624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20688"/>
            <a:ext cx="2191845" cy="28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1115616" y="5517232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Kwas masłowy występuje (w niewielkich ilościach) w wielu gatunkach sera, którym nadaje gorzkawy smak, </a:t>
            </a:r>
            <a:br>
              <a:rPr lang="pl-PL" b="1" dirty="0"/>
            </a:br>
            <a:r>
              <a:rPr lang="pl-PL" b="1" dirty="0"/>
              <a:t>oraz w zjełczałym maśle.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653664"/>
            <a:ext cx="2304256" cy="116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692680" y="-152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1044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b="1" dirty="0">
                <a:solidFill>
                  <a:srgbClr val="00B050"/>
                </a:solidFill>
              </a:rPr>
              <a:t>Gnicie</a:t>
            </a:r>
            <a:r>
              <a:rPr lang="pl-PL" dirty="0"/>
              <a:t> – to inny proces powodujący psucie się żywności. </a:t>
            </a:r>
          </a:p>
          <a:p>
            <a:pPr>
              <a:buNone/>
            </a:pPr>
            <a:r>
              <a:rPr lang="pl-PL" dirty="0"/>
              <a:t>	To skomplikowany rozkład substancji zawierających białko. Zachodzi m.in. pod wpływem bakterii gnilnych w warunkach beztlenowych. 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5524894" cy="24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5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47665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230425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l-PL" b="1" dirty="0">
                <a:solidFill>
                  <a:srgbClr val="00B050"/>
                </a:solidFill>
              </a:rPr>
              <a:t>Butwienie </a:t>
            </a:r>
            <a:r>
              <a:rPr lang="pl-PL" dirty="0"/>
              <a:t>– to rozkład substancji zawierających białko zachodzący w warunkach tlenowych. Produktami butwienia  są m.in. CO</a:t>
            </a:r>
            <a:r>
              <a:rPr lang="pl-PL" baseline="-25000" dirty="0"/>
              <a:t>2</a:t>
            </a:r>
            <a:r>
              <a:rPr lang="pl-PL" dirty="0"/>
              <a:t>, H</a:t>
            </a:r>
            <a:r>
              <a:rPr lang="pl-PL" baseline="-25000" dirty="0"/>
              <a:t>2</a:t>
            </a:r>
            <a:r>
              <a:rPr lang="pl-PL" dirty="0"/>
              <a:t>O, NH</a:t>
            </a:r>
            <a:r>
              <a:rPr lang="pl-PL" baseline="-25000" dirty="0"/>
              <a:t>3. </a:t>
            </a:r>
            <a:endParaRPr lang="pl-PL" dirty="0"/>
          </a:p>
          <a:p>
            <a:pPr>
              <a:buNone/>
            </a:pPr>
            <a:r>
              <a:rPr lang="pl-PL" baseline="-25000" dirty="0"/>
              <a:t>	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433369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492896"/>
            <a:ext cx="3888432" cy="304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pl-PL" b="1" dirty="0"/>
              <a:t>Podsumowanie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1296144"/>
          </a:xfrm>
        </p:spPr>
        <p:txBody>
          <a:bodyPr>
            <a:normAutofit/>
          </a:bodyPr>
          <a:lstStyle/>
          <a:p>
            <a:r>
              <a:rPr lang="pl-PL" sz="2500" dirty="0"/>
              <a:t>Procesy fermentacji zachodzą z udziałem mikroorganizmów (bakterii i drożdży). Są wykorzystywane w produkcji żywności.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59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620672" y="0"/>
            <a:ext cx="304800" cy="304800"/>
          </a:xfrm>
          <a:prstGeom prst="rect">
            <a:avLst/>
          </a:prstGeom>
        </p:spPr>
      </p:pic>
      <p:sp>
        <p:nvSpPr>
          <p:cNvPr id="5" name="Symbol zastępczy zawartości 2"/>
          <p:cNvSpPr txBox="1">
            <a:spLocks/>
          </p:cNvSpPr>
          <p:nvPr/>
        </p:nvSpPr>
        <p:spPr>
          <a:xfrm>
            <a:off x="251520" y="1916832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Fermentacja alkoholowa (z udziałem drożdży) jest podstawą produkcji wina, piwa i innych rodzajów alkoholi. Proces ten wykorzystywany jest także przy pieczeniu ciasta drożdżowego (powstający w wyniku fermentacji tlenek węgla(IV) spulchnia ciasto).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251520" y="3861048"/>
            <a:ext cx="8229600" cy="1252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Fermentacja mlekowa daje możliwość wytwarzania takich przetworów mlecznych, jak kefir i jogurt.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251520" y="4725144"/>
            <a:ext cx="8229600" cy="11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Fermentacja alkoholowa i mlekowa są procesami przebiegającymi w warunkach beztlenowych.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>
          <a:xfrm>
            <a:off x="251520" y="5533256"/>
            <a:ext cx="8229600" cy="1324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 procesie fermentacji octowej, w warunkach tlenowych, z udziałem bakterii kwasu octowego, alkohol etylowy zostaje przekształcony w kwas octowy (etanowy).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554653" y="5350864"/>
            <a:ext cx="7772400" cy="1500187"/>
          </a:xfrm>
        </p:spPr>
        <p:txBody>
          <a:bodyPr>
            <a:normAutofit/>
          </a:bodyPr>
          <a:lstStyle/>
          <a:p>
            <a:r>
              <a:rPr lang="pl-PL" sz="2800" dirty="0"/>
              <a:t>Opracował: Jarosław Kozioł kl. 1A SLO</a:t>
            </a:r>
          </a:p>
        </p:txBody>
      </p:sp>
      <p:pic>
        <p:nvPicPr>
          <p:cNvPr id="4" name="60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548664" y="0"/>
            <a:ext cx="304800" cy="304800"/>
          </a:xfrm>
          <a:prstGeom prst="rect">
            <a:avLst/>
          </a:prstGeom>
        </p:spPr>
      </p:pic>
      <p:pic>
        <p:nvPicPr>
          <p:cNvPr id="2" name="Picture 4" descr="Obraz zawierający monitor, obiekt, wewnątrz&#10;&#10;Opis wygenerowany przy wysokim poziomie pewności">
            <a:extLst>
              <a:ext uri="{FF2B5EF4-FFF2-40B4-BE49-F238E27FC236}">
                <a16:creationId xmlns:a16="http://schemas.microsoft.com/office/drawing/2014/main" id="{85D43DF9-9414-4C93-AC92-8AEF67873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060" y="262384"/>
            <a:ext cx="5216106" cy="1502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C2EC5F-EECC-45E8-90C1-B2C9F9500A2B}"/>
              </a:ext>
            </a:extLst>
          </p:cNvPr>
          <p:cNvSpPr txBox="1"/>
          <p:nvPr/>
        </p:nvSpPr>
        <p:spPr>
          <a:xfrm>
            <a:off x="-5751" y="2424024"/>
            <a:ext cx="91555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201F1E"/>
                </a:solidFill>
                <a:latin typeface="Segoe UI Web (East European)"/>
              </a:rPr>
              <a:t>"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Współfinansowano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ze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środków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programu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Unii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Europejskiej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Erasmus+" w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ramach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projektu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"Film w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Pracowni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Innowacji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i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Przedsiębiorczości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"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realizowanego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w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Zespole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Szkół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Salezjańskich</a:t>
            </a:r>
            <a:r>
              <a:rPr lang="en-US" b="1" dirty="0">
                <a:solidFill>
                  <a:srgbClr val="201F1E"/>
                </a:solidFill>
                <a:latin typeface="Segoe UI Web (East European)"/>
              </a:rPr>
              <a:t> w </a:t>
            </a:r>
            <a:r>
              <a:rPr lang="en-US" b="1" dirty="0" err="1">
                <a:solidFill>
                  <a:srgbClr val="201F1E"/>
                </a:solidFill>
                <a:latin typeface="Segoe UI Web (East European)"/>
              </a:rPr>
              <a:t>Łodzi</a:t>
            </a:r>
            <a:endParaRPr lang="en-US" b="1" dirty="0">
              <a:solidFill>
                <a:srgbClr val="201F1E"/>
              </a:solidFill>
              <a:latin typeface="Segoe UI Web (East European)"/>
            </a:endParaRPr>
          </a:p>
          <a:p>
            <a:endParaRPr lang="en-US" b="1"/>
          </a:p>
        </p:txBody>
      </p:sp>
    </p:spTree>
  </p:cSld>
  <p:clrMapOvr>
    <a:masterClrMapping/>
  </p:clrMapOvr>
  <p:transition spd="slow"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539552" y="2204864"/>
            <a:ext cx="87930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5400" b="1" dirty="0">
                <a:solidFill>
                  <a:srgbClr val="0070C0"/>
                </a:solidFill>
              </a:rPr>
              <a:t>1. Fermentacja alkoholowa</a:t>
            </a:r>
            <a:endParaRPr lang="pl-PL" sz="5400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259632" y="3212976"/>
            <a:ext cx="6624736" cy="710952"/>
          </a:xfrm>
        </p:spPr>
        <p:txBody>
          <a:bodyPr>
            <a:normAutofit/>
          </a:bodyPr>
          <a:lstStyle/>
          <a:p>
            <a:r>
              <a:rPr lang="pl-PL" sz="2500" b="1" i="1" dirty="0"/>
              <a:t>Co jest przyczyną tego, że ciasto rośnie</a:t>
            </a:r>
            <a:r>
              <a:rPr lang="pl-PL" sz="2500" dirty="0"/>
              <a:t>?</a:t>
            </a:r>
          </a:p>
        </p:txBody>
      </p:sp>
      <p:pic>
        <p:nvPicPr>
          <p:cNvPr id="6" name="6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04460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38164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u="sng" dirty="0">
                <a:solidFill>
                  <a:srgbClr val="00B050"/>
                </a:solidFill>
              </a:rPr>
              <a:t>Doświadczenie 1</a:t>
            </a:r>
          </a:p>
          <a:p>
            <a:pPr>
              <a:buNone/>
            </a:pPr>
            <a:r>
              <a:rPr lang="pl-PL" b="1" dirty="0"/>
              <a:t>	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25144"/>
            <a:ext cx="1669104" cy="153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085184"/>
            <a:ext cx="2160240" cy="150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725144"/>
            <a:ext cx="2232250" cy="146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5157192"/>
            <a:ext cx="1368152" cy="14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ymbol zastępczy zawartości 2"/>
          <p:cNvSpPr txBox="1">
            <a:spLocks/>
          </p:cNvSpPr>
          <p:nvPr/>
        </p:nvSpPr>
        <p:spPr>
          <a:xfrm>
            <a:off x="0" y="1124744"/>
            <a:ext cx="8568952" cy="3816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Problem badawczy -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Czy temperatura może mieć wpływ na aktywność drożdży piekarskich?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ymbol zastępczy zawartości 2"/>
          <p:cNvSpPr txBox="1">
            <a:spLocks/>
          </p:cNvSpPr>
          <p:nvPr/>
        </p:nvSpPr>
        <p:spPr>
          <a:xfrm>
            <a:off x="0" y="2276872"/>
            <a:ext cx="8568952" cy="3816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Hipoteza -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 wysoka temperatura może spowodować spadek aktywności drożdży.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0" y="3429000"/>
            <a:ext cx="8568952" cy="3816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 będzie potrzebne: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 g drożdży, cukier, mąka, woda, dwie salaterki, łyżeczka.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7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1011661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2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24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26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 t="14154" b="8788"/>
          <a:stretch>
            <a:fillRect/>
          </a:stretch>
        </p:blipFill>
        <p:spPr bwMode="auto">
          <a:xfrm>
            <a:off x="5004048" y="620688"/>
            <a:ext cx="3384376" cy="360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14154" b="8788"/>
          <a:stretch>
            <a:fillRect/>
          </a:stretch>
        </p:blipFill>
        <p:spPr bwMode="auto">
          <a:xfrm>
            <a:off x="611560" y="620688"/>
            <a:ext cx="3384376" cy="3605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8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980712" y="0"/>
            <a:ext cx="304800" cy="304800"/>
          </a:xfrm>
          <a:prstGeom prst="rect">
            <a:avLst/>
          </a:prstGeom>
        </p:spPr>
      </p:pic>
      <p:pic>
        <p:nvPicPr>
          <p:cNvPr id="77829" name="Picture 5" descr="Znalezione obrazy dla zapytania wrzÄca wo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5301208"/>
            <a:ext cx="2033025" cy="1219815"/>
          </a:xfrm>
          <a:prstGeom prst="rect">
            <a:avLst/>
          </a:prstGeom>
          <a:noFill/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5229200"/>
            <a:ext cx="1152128" cy="133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rzałka w dół 8"/>
          <p:cNvSpPr/>
          <p:nvPr/>
        </p:nvSpPr>
        <p:spPr>
          <a:xfrm>
            <a:off x="1979712" y="4437112"/>
            <a:ext cx="57606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dół 9"/>
          <p:cNvSpPr/>
          <p:nvPr/>
        </p:nvSpPr>
        <p:spPr>
          <a:xfrm>
            <a:off x="6588224" y="4437112"/>
            <a:ext cx="57606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spd="slow" advClick="0" advTm="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6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1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9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2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3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92696"/>
            <a:ext cx="6958783" cy="461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11560" y="5589240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   </a:t>
            </a:r>
            <a:r>
              <a:rPr lang="pl-PL" b="1" i="1" dirty="0"/>
              <a:t>1. Zaczyn przygotowany z wodą letnią;    2. Zaczyn przygotowany z wodą gorącą</a:t>
            </a:r>
          </a:p>
        </p:txBody>
      </p:sp>
      <p:pic>
        <p:nvPicPr>
          <p:cNvPr id="6" name="10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083669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2650</TotalTime>
  <Words>219</Words>
  <Application>Microsoft Office PowerPoint</Application>
  <PresentationFormat>Pokaz na ekranie (4:3)</PresentationFormat>
  <Paragraphs>77</Paragraphs>
  <Slides>54</Slides>
  <Notes>1</Notes>
  <HiddenSlides>0</HiddenSlides>
  <MMClips>61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9" baseType="lpstr">
      <vt:lpstr>Arial</vt:lpstr>
      <vt:lpstr>Calibri</vt:lpstr>
      <vt:lpstr>Segoe UI Web (East European)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jest przyczyną tego, że ciasto rośnie?</vt:lpstr>
      <vt:lpstr>Prezentacja programu PowerPoint</vt:lpstr>
      <vt:lpstr>Prezentacja programu PowerPoint</vt:lpstr>
      <vt:lpstr>Prezentacja programu PowerPoint</vt:lpstr>
      <vt:lpstr>Prezentacja programu PowerPoint</vt:lpstr>
      <vt:lpstr>Doświadczenie2</vt:lpstr>
      <vt:lpstr>Prezentacja programu PowerPoint</vt:lpstr>
      <vt:lpstr>Prezentacja programu PowerPoint</vt:lpstr>
      <vt:lpstr>Prezentacja programu PowerPoint</vt:lpstr>
      <vt:lpstr>Przemysłowa produkcja alkoholu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Ciekawostka</vt:lpstr>
      <vt:lpstr>Prezentacja programu PowerPoint</vt:lpstr>
      <vt:lpstr>2. Fermentacja mlekowa</vt:lpstr>
      <vt:lpstr>Prezentacja programu PowerPoint</vt:lpstr>
      <vt:lpstr>Prezentacja programu PowerPoint</vt:lpstr>
      <vt:lpstr>Prezentacja programu PowerPoint</vt:lpstr>
      <vt:lpstr>Prezentacja programu PowerPoint</vt:lpstr>
      <vt:lpstr>Słodkie mleko jest mieszaniną jednorodną, a kwaśne - niejednorodną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Ciekawostka</vt:lpstr>
      <vt:lpstr>3. Fermentacja octowa</vt:lpstr>
      <vt:lpstr>Domowa produkcja octu winnego</vt:lpstr>
      <vt:lpstr>Prezentacja programu PowerPoint</vt:lpstr>
      <vt:lpstr>Prezentacja programu PowerPoint</vt:lpstr>
      <vt:lpstr>Prezentacja programu PowerPoint</vt:lpstr>
      <vt:lpstr>Warto wiedzieć!</vt:lpstr>
      <vt:lpstr>Inne przemiany żywności</vt:lpstr>
      <vt:lpstr>Prezentacja programu PowerPoint</vt:lpstr>
      <vt:lpstr>Prezentacja programu PowerPoint</vt:lpstr>
      <vt:lpstr>Prezentacja programu PowerPoint</vt:lpstr>
      <vt:lpstr>Prezentacja programu PowerPoint</vt:lpstr>
      <vt:lpstr>Podsumowanie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Fermentacje</dc:title>
  <dc:creator>Jacki</dc:creator>
  <cp:lastModifiedBy>Magdalena Polakowska-Siwek</cp:lastModifiedBy>
  <cp:revision>225</cp:revision>
  <dcterms:created xsi:type="dcterms:W3CDTF">2019-03-14T17:42:34Z</dcterms:created>
  <dcterms:modified xsi:type="dcterms:W3CDTF">2019-10-21T11:05:04Z</dcterms:modified>
</cp:coreProperties>
</file>